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6" r:id="rId6"/>
    <p:sldId id="260" r:id="rId7"/>
    <p:sldId id="277" r:id="rId8"/>
    <p:sldId id="287" r:id="rId9"/>
    <p:sldId id="267" r:id="rId10"/>
    <p:sldId id="288" r:id="rId11"/>
    <p:sldId id="271" r:id="rId12"/>
    <p:sldId id="289" r:id="rId13"/>
    <p:sldId id="276" r:id="rId14"/>
    <p:sldId id="290" r:id="rId15"/>
    <p:sldId id="268" r:id="rId16"/>
    <p:sldId id="261" r:id="rId17"/>
    <p:sldId id="291" r:id="rId18"/>
    <p:sldId id="292" r:id="rId19"/>
    <p:sldId id="293" r:id="rId20"/>
    <p:sldId id="294" r:id="rId21"/>
    <p:sldId id="278" r:id="rId22"/>
    <p:sldId id="279" r:id="rId23"/>
    <p:sldId id="284" r:id="rId24"/>
    <p:sldId id="280" r:id="rId25"/>
    <p:sldId id="286" r:id="rId26"/>
    <p:sldId id="281" r:id="rId27"/>
    <p:sldId id="282" r:id="rId28"/>
    <p:sldId id="285" r:id="rId29"/>
    <p:sldId id="283" r:id="rId30"/>
    <p:sldId id="264" r:id="rId31"/>
    <p:sldId id="26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5519" autoAdjust="0"/>
  </p:normalViewPr>
  <p:slideViewPr>
    <p:cSldViewPr snapToGrid="0" snapToObjects="1">
      <p:cViewPr varScale="1">
        <p:scale>
          <a:sx n="87" d="100"/>
          <a:sy n="87" d="100"/>
        </p:scale>
        <p:origin x="13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45E5F-81EE-40ED-8CD7-587FD0C7FB4B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DD5D7-EC66-4752-820A-31A83FA376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94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702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296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63733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666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83656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07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949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83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07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894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30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554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343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90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149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8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4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543" y="2451100"/>
            <a:ext cx="8207375" cy="1082675"/>
          </a:xfrm>
        </p:spPr>
        <p:txBody>
          <a:bodyPr/>
          <a:lstStyle/>
          <a:p>
            <a:r>
              <a:rPr lang="en-US" altLang="en-GB" dirty="0"/>
              <a:t>Resume Classification</a:t>
            </a:r>
          </a:p>
        </p:txBody>
      </p:sp>
      <p:pic>
        <p:nvPicPr>
          <p:cNvPr id="5" name="Picture 4" descr="logo.3e4e292b8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565150"/>
            <a:ext cx="5238750" cy="14573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988098" y="3533775"/>
            <a:ext cx="4945380" cy="2540423"/>
          </a:xfrm>
          <a:prstGeom prst="rect">
            <a:avLst/>
          </a:prstGeom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IN" altLang="en-GB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</a:t>
            </a:r>
            <a:r>
              <a:rPr lang="en-US" altLang="en-GB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DS_P580</a:t>
            </a:r>
            <a:r>
              <a:rPr lang="en-I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altLang="en-US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Team:Group</a:t>
            </a:r>
            <a:r>
              <a:rPr lang="en-I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</a:t>
            </a:r>
          </a:p>
          <a:p>
            <a:pPr indent="0">
              <a:buFont typeface="Wingdings" panose="05000000000000000000" charset="0"/>
              <a:buNone/>
            </a:pPr>
            <a:endParaRPr lang="en-IN" altLang="en-US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Kaushik </a:t>
            </a:r>
            <a:r>
              <a:rPr lang="en-US" altLang="en-GB" sz="1200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Sonnakula</a:t>
            </a:r>
            <a:endParaRPr lang="en-US" altLang="en-GB" sz="1200" dirty="0">
              <a:ln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Junthula Sai Charan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Kishan </a:t>
            </a:r>
            <a:r>
              <a:rPr lang="en-US" altLang="en-GB" sz="1200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Senjaliya</a:t>
            </a:r>
            <a:endParaRPr lang="en-US" altLang="en-GB" sz="1200" dirty="0">
              <a:ln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Karlapudi</a:t>
            </a:r>
            <a:r>
              <a:rPr lang="en-US" altLang="en-GB" sz="1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Sasi Anuhya</a:t>
            </a: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Ms. </a:t>
            </a:r>
            <a:r>
              <a:rPr lang="en-US" altLang="en-GB" sz="1200" dirty="0" err="1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Malavika.A.S</a:t>
            </a:r>
            <a:endParaRPr lang="en-US" altLang="en-GB" sz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Suprit </a:t>
            </a:r>
            <a:r>
              <a:rPr lang="en-US" altLang="en-GB" sz="1200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itagi</a:t>
            </a:r>
            <a:endParaRPr lang="en-US" altLang="en-GB" sz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altLang="en-GB" sz="1200" dirty="0">
                <a:ln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Sujey Dash</a:t>
            </a:r>
            <a:endParaRPr lang="en-US" altLang="en-GB" sz="12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07DA-133E-0265-7445-41A98A215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33829-29AD-FD72-4275-D96CA4C93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38" y="703142"/>
            <a:ext cx="5651915" cy="2298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F154F-A454-3080-75BD-651A52D0A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86" y="3429000"/>
            <a:ext cx="6375737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8B4C4-2FDE-A588-6176-E9DEBD295C40}"/>
              </a:ext>
            </a:extLst>
          </p:cNvPr>
          <p:cNvSpPr txBox="1"/>
          <p:nvPr/>
        </p:nvSpPr>
        <p:spPr>
          <a:xfrm>
            <a:off x="725808" y="306580"/>
            <a:ext cx="6668524" cy="13397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Keyword and Text Features:</a:t>
            </a:r>
          </a:p>
          <a:p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Frequent</a:t>
            </a:r>
            <a:r>
              <a:rPr lang="en-US" sz="1600" b="1" dirty="0"/>
              <a:t> </a:t>
            </a:r>
            <a:r>
              <a:rPr lang="en-US" sz="1600" dirty="0"/>
              <a:t>terms identified with TF-IDF and </a:t>
            </a:r>
            <a:r>
              <a:rPr lang="en-US" sz="1600" dirty="0" err="1"/>
              <a:t>WordClouds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Stop words, punctuation, and numbers removed prior to analysis.</a:t>
            </a:r>
            <a:endParaRPr lang="en-IN" sz="1600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DC622E9-C7A9-9A1D-D5C3-A9354D6C1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8" y="1912564"/>
            <a:ext cx="6668524" cy="246600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068BC2-B915-B37E-CFB8-04793CAEA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24" y="4668715"/>
            <a:ext cx="5292969" cy="18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BAE2-8C62-6088-993A-4C99910D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6F4E6BD-694F-0D1B-3EA9-2181CA19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52" y="635151"/>
            <a:ext cx="5292970" cy="2424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0F65F-CD48-6BFF-A302-983B0FFB4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52" y="3429000"/>
            <a:ext cx="5777752" cy="280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2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52A6-90E2-E1B1-304E-9015C8F8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21497C-BE08-1876-4126-E95D5E1B474A}"/>
              </a:ext>
            </a:extLst>
          </p:cNvPr>
          <p:cNvSpPr txBox="1"/>
          <p:nvPr/>
        </p:nvSpPr>
        <p:spPr>
          <a:xfrm>
            <a:off x="1138113" y="363509"/>
            <a:ext cx="6867774" cy="1432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Correlation and Category Insights: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Keywords are strongly associated with specific classes (e.g., “hooks”, “frontend” → React JS).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Scatter plot: Vocabulary richness vs resume length.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20028-7327-5D97-9DC6-28ABBF8E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4" y="2299635"/>
            <a:ext cx="4699083" cy="3236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7F005-C407-1729-DC1C-BFBA2E42B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31" y="2379742"/>
            <a:ext cx="4150895" cy="29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3E73-D323-2134-6673-F4D663D4C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B43E9-6E7F-D4F5-3B64-918EEDCB2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80" y="627388"/>
            <a:ext cx="4993258" cy="2661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8366A0-A19D-0B72-144F-4A8DF000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80" y="3657065"/>
            <a:ext cx="5459251" cy="27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9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37923-B2D9-3842-D885-7DB7792D9961}"/>
              </a:ext>
            </a:extLst>
          </p:cNvPr>
          <p:cNvSpPr txBox="1"/>
          <p:nvPr/>
        </p:nvSpPr>
        <p:spPr>
          <a:xfrm>
            <a:off x="606957" y="312003"/>
            <a:ext cx="6725828" cy="14321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Summary of Findings: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Resume features vary with job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Visuals provide clear distinction in text length, keyword focus, and best resume writing practices by specialization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9D628-8110-6CD3-673A-0D31F2E54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1" y="2473608"/>
            <a:ext cx="7619684" cy="39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8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002" y="747494"/>
            <a:ext cx="7704667" cy="772356"/>
          </a:xfrm>
        </p:spPr>
        <p:txBody>
          <a:bodyPr/>
          <a:lstStyle/>
          <a:p>
            <a:r>
              <a:rPr dirty="0"/>
              <a:t>Model Building</a:t>
            </a:r>
            <a:r>
              <a:rPr lang="en-IN" dirty="0"/>
              <a:t> &amp; Evaluation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519849"/>
            <a:ext cx="3921760" cy="4855783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Ø"/>
            </a:pPr>
            <a:r>
              <a:rPr sz="1600" dirty="0"/>
              <a:t> </a:t>
            </a:r>
            <a:r>
              <a:rPr lang="en-IN" sz="1600" dirty="0"/>
              <a:t>Preprocessing: Text cleaning → Tokenization, </a:t>
            </a:r>
            <a:r>
              <a:rPr lang="en-IN" sz="1600" dirty="0" err="1"/>
              <a:t>Stopword</a:t>
            </a:r>
            <a:r>
              <a:rPr lang="en-IN" sz="1600" dirty="0"/>
              <a:t> Removal, TF-IDF Vectorization.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sz="1600" dirty="0"/>
              <a:t>Models Tested: </a:t>
            </a:r>
            <a:r>
              <a:rPr lang="en-IN" altLang="en-US" sz="1600" dirty="0">
                <a:latin typeface="Arial" panose="020B0604020202020204" pitchFamily="34" charset="0"/>
                <a:ea typeface="SimSun" panose="02010600030101010101" pitchFamily="2" charset="-122"/>
              </a:rPr>
              <a:t>Random Forest, </a:t>
            </a:r>
            <a:r>
              <a:rPr lang="en-IN" altLang="en-US" sz="1600" dirty="0" err="1">
                <a:latin typeface="Arial" panose="020B0604020202020204" pitchFamily="34" charset="0"/>
                <a:ea typeface="SimSun" panose="02010600030101010101" pitchFamily="2" charset="-122"/>
              </a:rPr>
              <a:t>XGBoost</a:t>
            </a:r>
            <a:r>
              <a:rPr lang="en-IN" altLang="en-US" sz="1600" dirty="0">
                <a:latin typeface="Arial" panose="020B0604020202020204" pitchFamily="34" charset="0"/>
                <a:ea typeface="SimSun" panose="02010600030101010101" pitchFamily="2" charset="-122"/>
              </a:rPr>
              <a:t>, </a:t>
            </a:r>
            <a:r>
              <a:rPr lang="en-IN" altLang="en-US" sz="1600" dirty="0" err="1">
                <a:latin typeface="Arial" panose="020B0604020202020204" pitchFamily="34" charset="0"/>
                <a:ea typeface="SimSun" panose="02010600030101010101" pitchFamily="2" charset="-122"/>
              </a:rPr>
              <a:t>LightGBM</a:t>
            </a:r>
            <a:r>
              <a:rPr lang="en-IN" altLang="en-US" sz="1600" dirty="0">
                <a:latin typeface="Arial" panose="020B0604020202020204" pitchFamily="34" charset="0"/>
                <a:ea typeface="SimSun" panose="02010600030101010101" pitchFamily="2" charset="-122"/>
              </a:rPr>
              <a:t>, Logistic </a:t>
            </a:r>
            <a:r>
              <a:rPr lang="en-IN" altLang="en-US" sz="1600" dirty="0" err="1">
                <a:latin typeface="Arial" panose="020B0604020202020204" pitchFamily="34" charset="0"/>
                <a:ea typeface="SimSun" panose="02010600030101010101" pitchFamily="2" charset="-122"/>
              </a:rPr>
              <a:t>Regression,Support</a:t>
            </a:r>
            <a:r>
              <a:rPr lang="en-IN" altLang="en-US" sz="1600" dirty="0">
                <a:latin typeface="Arial" panose="020B0604020202020204" pitchFamily="34" charset="0"/>
                <a:ea typeface="SimSun" panose="02010600030101010101" pitchFamily="2" charset="-122"/>
              </a:rPr>
              <a:t> Vector Machine, </a:t>
            </a:r>
            <a:r>
              <a:rPr lang="en-IN" altLang="en-US" sz="1600" dirty="0" err="1">
                <a:latin typeface="Arial" panose="020B0604020202020204" pitchFamily="34" charset="0"/>
                <a:ea typeface="SimSun" panose="02010600030101010101" pitchFamily="2" charset="-122"/>
              </a:rPr>
              <a:t>CatBoost,MLP</a:t>
            </a:r>
            <a:r>
              <a:rPr lang="en-IN" altLang="en-US" sz="1600" dirty="0">
                <a:latin typeface="Arial" panose="020B0604020202020204" pitchFamily="34" charset="0"/>
                <a:ea typeface="SimSun" panose="02010600030101010101" pitchFamily="2" charset="-122"/>
              </a:rPr>
              <a:t> (Dense Neural Network</a:t>
            </a:r>
            <a:r>
              <a:rPr lang="en-IN" altLang="en-US" sz="1600" b="1" dirty="0">
                <a:latin typeface="Arial" panose="020B0604020202020204" pitchFamily="34" charset="0"/>
                <a:ea typeface="SimSun" panose="02010600030101010101" pitchFamily="2" charset="-122"/>
              </a:rPr>
              <a:t>).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1600" dirty="0"/>
              <a:t>Evaluation Metric: Accuracy, Precision, Recall, F1-score.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Best Model: Selected based on highest F1-score across categories.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dirty="0"/>
              <a:t>Deployment Ready: Final model saved as </a:t>
            </a:r>
            <a:r>
              <a:rPr lang="en-IN" sz="1600" dirty="0" err="1"/>
              <a:t>resume_model.pkl</a:t>
            </a:r>
            <a:r>
              <a:rPr lang="en-IN" sz="1600" dirty="0"/>
              <a:t> for integration.</a:t>
            </a:r>
            <a:endParaRPr sz="1600" dirty="0"/>
          </a:p>
        </p:txBody>
      </p:sp>
      <p:sp>
        <p:nvSpPr>
          <p:cNvPr id="4" name="Oval 3"/>
          <p:cNvSpPr/>
          <p:nvPr/>
        </p:nvSpPr>
        <p:spPr>
          <a:xfrm>
            <a:off x="4876166" y="1950166"/>
            <a:ext cx="3921760" cy="314771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Algorithms Used: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>
                <a:latin typeface="Arial" panose="020B0604020202020204" pitchFamily="34" charset="0"/>
                <a:ea typeface="SimSun" panose="02010600030101010101" pitchFamily="2" charset="-122"/>
              </a:rPr>
              <a:t>Random Forest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 err="1">
                <a:latin typeface="Arial" panose="020B0604020202020204" pitchFamily="34" charset="0"/>
                <a:ea typeface="SimSun" panose="02010600030101010101" pitchFamily="2" charset="-122"/>
              </a:rPr>
              <a:t>XGBoost</a:t>
            </a:r>
            <a:endParaRPr lang="en-I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 err="1">
                <a:latin typeface="Arial" panose="020B0604020202020204" pitchFamily="34" charset="0"/>
                <a:ea typeface="SimSun" panose="02010600030101010101" pitchFamily="2" charset="-122"/>
              </a:rPr>
              <a:t>LightGBM</a:t>
            </a:r>
            <a:endParaRPr lang="en-I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>
                <a:latin typeface="Arial" panose="020B0604020202020204" pitchFamily="34" charset="0"/>
                <a:ea typeface="SimSun" panose="02010600030101010101" pitchFamily="2" charset="-122"/>
              </a:rPr>
              <a:t>Logistic Regression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>
                <a:latin typeface="Arial" panose="020B0604020202020204" pitchFamily="34" charset="0"/>
                <a:ea typeface="SimSun" panose="02010600030101010101" pitchFamily="2" charset="-122"/>
              </a:rPr>
              <a:t>Support Vector Machine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 err="1">
                <a:latin typeface="Arial" panose="020B0604020202020204" pitchFamily="34" charset="0"/>
                <a:ea typeface="SimSun" panose="02010600030101010101" pitchFamily="2" charset="-122"/>
              </a:rPr>
              <a:t>CatBoost</a:t>
            </a:r>
            <a:endParaRPr lang="en-IN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dirty="0">
                <a:latin typeface="Arial" panose="020B0604020202020204" pitchFamily="34" charset="0"/>
                <a:ea typeface="SimSun" panose="02010600030101010101" pitchFamily="2" charset="-122"/>
              </a:rPr>
              <a:t>MLP (Dense Neural Network</a:t>
            </a:r>
            <a:r>
              <a:rPr lang="en-IN" altLang="en-US" b="1" dirty="0">
                <a:latin typeface="Arial" panose="020B0604020202020204" pitchFamily="34" charset="0"/>
                <a:ea typeface="SimSun" panose="02010600030101010101" pitchFamily="2" charset="-122"/>
              </a:rPr>
              <a:t>)</a:t>
            </a:r>
            <a:endParaRPr kumimoji="0" lang="en-I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A7489-0A3D-C5C7-0070-BD16A481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4" y="1143000"/>
            <a:ext cx="3368139" cy="2031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9386E-6442-9A2A-3B15-0A0618EF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3" y="3568852"/>
            <a:ext cx="3297770" cy="3025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F17C2-CEB7-8351-FAEC-CC4513A7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83" y="1143000"/>
            <a:ext cx="4704818" cy="5451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8E5EA1-C3D3-E345-6479-00B8E2788D2F}"/>
              </a:ext>
            </a:extLst>
          </p:cNvPr>
          <p:cNvSpPr txBox="1"/>
          <p:nvPr/>
        </p:nvSpPr>
        <p:spPr>
          <a:xfrm>
            <a:off x="2423893" y="413266"/>
            <a:ext cx="38019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Model - </a:t>
            </a:r>
            <a:r>
              <a:rPr lang="en-US" b="1" dirty="0" err="1"/>
              <a:t>XGBoost</a:t>
            </a:r>
            <a:r>
              <a:rPr lang="en-US" b="1" dirty="0"/>
              <a:t> (class weights)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8073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1A2BD-EC93-BA45-217E-22433486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CB81F-0384-0B15-908B-19DB382A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84" y="954347"/>
            <a:ext cx="3557118" cy="216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408E6-E499-881A-C1C2-69BFC188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0" y="3578470"/>
            <a:ext cx="3555162" cy="260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5468A-7D42-C64B-6BA5-3968826E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48" y="954347"/>
            <a:ext cx="4325952" cy="507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E56BA4-4BA5-C13D-9059-989AC4B0D9C1}"/>
              </a:ext>
            </a:extLst>
          </p:cNvPr>
          <p:cNvSpPr txBox="1"/>
          <p:nvPr/>
        </p:nvSpPr>
        <p:spPr>
          <a:xfrm>
            <a:off x="2350388" y="356415"/>
            <a:ext cx="38407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 Model  - </a:t>
            </a:r>
            <a:r>
              <a:rPr lang="en-US" b="1" dirty="0" err="1"/>
              <a:t>LightGBM</a:t>
            </a:r>
            <a:r>
              <a:rPr lang="en-US" b="1" dirty="0"/>
              <a:t> (class weights)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11715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8485B-1F64-04D9-6134-3CCA96C97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19BF-5686-757A-6EFC-1E4B9BF1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9" y="1171013"/>
            <a:ext cx="6207370" cy="2345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B6361-3B1C-900A-24DC-A0630D61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9" y="4018085"/>
            <a:ext cx="6207370" cy="2620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F1DD3-8E34-4EBD-CA78-0529C7D4E5AC}"/>
              </a:ext>
            </a:extLst>
          </p:cNvPr>
          <p:cNvSpPr txBox="1"/>
          <p:nvPr/>
        </p:nvSpPr>
        <p:spPr>
          <a:xfrm>
            <a:off x="2971798" y="413266"/>
            <a:ext cx="22739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Stacking Ensemble</a:t>
            </a:r>
          </a:p>
        </p:txBody>
      </p:sp>
    </p:spTree>
    <p:extLst>
      <p:ext uri="{BB962C8B-B14F-4D97-AF65-F5344CB8AC3E}">
        <p14:creationId xmlns:p14="http://schemas.microsoft.com/office/powerpoint/2010/main" val="61682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Ø"/>
            </a:pPr>
            <a:r>
              <a:rPr dirty="0"/>
              <a:t> Introduction &amp; Objective</a:t>
            </a:r>
          </a:p>
          <a:p>
            <a:pPr>
              <a:buFont typeface="Wingdings" panose="05000000000000000000" charset="0"/>
              <a:buChar char="Ø"/>
            </a:pPr>
            <a:r>
              <a:rPr dirty="0"/>
              <a:t> Data Overview</a:t>
            </a:r>
          </a:p>
          <a:p>
            <a:pPr>
              <a:buFont typeface="Wingdings" panose="05000000000000000000" charset="0"/>
              <a:buChar char="Ø"/>
            </a:pPr>
            <a:r>
              <a:rPr dirty="0"/>
              <a:t> Exploratory Data Analysis (EDA)</a:t>
            </a:r>
          </a:p>
          <a:p>
            <a:pPr>
              <a:buFont typeface="Wingdings" panose="05000000000000000000" charset="0"/>
              <a:buChar char="Ø"/>
            </a:pPr>
            <a:r>
              <a:rPr dirty="0"/>
              <a:t> Model Building</a:t>
            </a:r>
            <a:r>
              <a:rPr lang="en-IN" dirty="0"/>
              <a:t> &amp; Evaluation</a:t>
            </a:r>
            <a:endParaRPr dirty="0"/>
          </a:p>
          <a:p>
            <a:pPr>
              <a:buFont typeface="Wingdings" panose="05000000000000000000" charset="0"/>
              <a:buChar char="Ø"/>
            </a:pPr>
            <a:r>
              <a:rPr dirty="0"/>
              <a:t> Deployment (</a:t>
            </a:r>
            <a:r>
              <a:rPr dirty="0" err="1"/>
              <a:t>Streamlit</a:t>
            </a:r>
            <a:r>
              <a:rPr dirty="0"/>
              <a:t> App)</a:t>
            </a:r>
          </a:p>
          <a:p>
            <a:pPr>
              <a:buFont typeface="Wingdings" panose="05000000000000000000" charset="0"/>
              <a:buChar char="Ø"/>
            </a:pPr>
            <a:r>
              <a:rPr dirty="0"/>
              <a:t> Results </a:t>
            </a:r>
            <a:r>
              <a:rPr lang="en-IN" dirty="0"/>
              <a:t>&amp; Insights</a:t>
            </a:r>
            <a:endParaRPr dirty="0"/>
          </a:p>
          <a:p>
            <a:pPr>
              <a:buFont typeface="Wingdings" panose="05000000000000000000" charset="0"/>
              <a:buChar char="Ø"/>
            </a:pPr>
            <a:r>
              <a:rPr dirty="0"/>
              <a:t>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827B-FA59-1D05-6147-C2B4E8C9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50809-EDCB-5478-DEC9-9357D3CD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23" y="1195755"/>
            <a:ext cx="3883647" cy="2184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D09D6-DF45-9A35-E73A-9107CCAC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1" y="1195755"/>
            <a:ext cx="4289921" cy="4378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4C25E8-DEE2-54E4-EB81-80FA5702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5" y="4822109"/>
            <a:ext cx="3771901" cy="666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D23DB1-3B8F-98E4-DFFE-8736C9D9C586}"/>
              </a:ext>
            </a:extLst>
          </p:cNvPr>
          <p:cNvSpPr txBox="1"/>
          <p:nvPr/>
        </p:nvSpPr>
        <p:spPr>
          <a:xfrm>
            <a:off x="2721218" y="524760"/>
            <a:ext cx="30539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Weighted Voting Ensemble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EAC86-1027-0AB8-7C4C-2B2360B2C850}"/>
              </a:ext>
            </a:extLst>
          </p:cNvPr>
          <p:cNvSpPr txBox="1"/>
          <p:nvPr/>
        </p:nvSpPr>
        <p:spPr>
          <a:xfrm>
            <a:off x="550795" y="4452777"/>
            <a:ext cx="37240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Both Ensembles models results</a:t>
            </a:r>
          </a:p>
        </p:txBody>
      </p:sp>
    </p:spTree>
    <p:extLst>
      <p:ext uri="{BB962C8B-B14F-4D97-AF65-F5344CB8AC3E}">
        <p14:creationId xmlns:p14="http://schemas.microsoft.com/office/powerpoint/2010/main" val="271818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A13F-F31F-5016-5B8C-516250C30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1870"/>
            <a:ext cx="6347713" cy="762000"/>
          </a:xfrm>
        </p:spPr>
        <p:txBody>
          <a:bodyPr/>
          <a:lstStyle/>
          <a:p>
            <a:r>
              <a:rPr lang="en-IN" dirty="0"/>
              <a:t>Deployment(</a:t>
            </a:r>
            <a:r>
              <a:rPr lang="en-IN" dirty="0" err="1"/>
              <a:t>Streamlit</a:t>
            </a:r>
            <a:r>
              <a:rPr lang="en-IN" dirty="0"/>
              <a:t> App)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EAAD5-6D2A-AEA9-0D35-F896D30FFAC2}"/>
              </a:ext>
            </a:extLst>
          </p:cNvPr>
          <p:cNvSpPr txBox="1"/>
          <p:nvPr/>
        </p:nvSpPr>
        <p:spPr>
          <a:xfrm>
            <a:off x="814907" y="1351933"/>
            <a:ext cx="6632178" cy="1114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1: Upload Resumes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Users</a:t>
            </a:r>
            <a:r>
              <a:rPr lang="en-US" sz="1400" b="1" dirty="0"/>
              <a:t> </a:t>
            </a:r>
            <a:r>
              <a:rPr lang="en-US" sz="1400" dirty="0"/>
              <a:t>can upload multiple resumes in supported formats like PDF, DOCX, and TXT through an easy drag-and-drop interface.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4F795-9AEF-A9AC-9657-1798EC3A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6" y="3077307"/>
            <a:ext cx="8446168" cy="27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8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39A0-1C82-4C7A-04AD-D0AE37F5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2B3B64-5FC1-BCDD-24F3-8660FE208DE8}"/>
              </a:ext>
            </a:extLst>
          </p:cNvPr>
          <p:cNvSpPr txBox="1"/>
          <p:nvPr/>
        </p:nvSpPr>
        <p:spPr>
          <a:xfrm>
            <a:off x="934066" y="308314"/>
            <a:ext cx="6827459" cy="1114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2: Data Processing &amp; EDA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app extracts text from resumes and performs aggregated Exploratory Data Analysis (EDA), showing skill distributions, word clouds, and text length statistics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E8A2F-A7F6-DF81-20B9-09AD11A9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6" y="1658642"/>
            <a:ext cx="6994052" cy="223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67E1F-72DE-4255-AF47-108B638B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6" y="4189219"/>
            <a:ext cx="7275867" cy="24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7A48C2-CFD5-F057-A441-FE027314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7" y="241788"/>
            <a:ext cx="7341577" cy="2853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1D1A6-62FC-4745-1BE9-D633B542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36" y="3349869"/>
            <a:ext cx="7341578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B5718-353C-B373-5429-5BCB07FA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9A3D55-ED07-3643-0B34-8B87D130E40D}"/>
              </a:ext>
            </a:extLst>
          </p:cNvPr>
          <p:cNvSpPr txBox="1"/>
          <p:nvPr/>
        </p:nvSpPr>
        <p:spPr>
          <a:xfrm>
            <a:off x="1292471" y="360485"/>
            <a:ext cx="6429029" cy="1114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Step3: Resume-level Insights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For each uploaded resume, the app provides detailed analysis including extracted skills, word count, and per-resume word clouds.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9F76E-8948-7CB4-6B66-3CD41D79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71" y="3810320"/>
            <a:ext cx="6295291" cy="2757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2B7C4-B4C6-D01F-0D80-AFC60433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70" y="1717354"/>
            <a:ext cx="5934807" cy="17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9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9205C0E-2AD3-5242-6233-04DBAB23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17" y="4090621"/>
            <a:ext cx="7318498" cy="2327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1A8813-F720-3FBC-1616-6DC7660F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7" y="360485"/>
            <a:ext cx="7318498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A9B2-0E8E-F739-9164-F7C65979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DC292-1003-A82A-9627-8259B9F67238}"/>
              </a:ext>
            </a:extLst>
          </p:cNvPr>
          <p:cNvSpPr txBox="1"/>
          <p:nvPr/>
        </p:nvSpPr>
        <p:spPr>
          <a:xfrm>
            <a:off x="719118" y="247804"/>
            <a:ext cx="7325844" cy="1114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Step 4: Classification Prediction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The backend ML model predicts the job category (React, SQL, Workday, Peoplesoft, Internship) for each resume, showing predicted class and confidence scores.</a:t>
            </a:r>
            <a:endParaRPr lang="en-IN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AAD2FE-C332-6B57-E2E0-D2C95DE9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09" y="3996104"/>
            <a:ext cx="6910754" cy="2611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2658F6-4D53-62D6-9585-5C1B4924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8" y="1556238"/>
            <a:ext cx="6910754" cy="21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6363-BBEB-5E82-06CA-099787C8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6BD0AE-4424-8BB2-8A41-2478A26109B8}"/>
              </a:ext>
            </a:extLst>
          </p:cNvPr>
          <p:cNvSpPr txBox="1"/>
          <p:nvPr/>
        </p:nvSpPr>
        <p:spPr>
          <a:xfrm>
            <a:off x="758991" y="904760"/>
            <a:ext cx="7775563" cy="1114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 Model Interpretation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SHAP values and explanation plots display the influence of various skills and keywords on the classification results, enhancing model transparency.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FC8FB-B625-FE32-C353-5868E895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91" y="4085615"/>
            <a:ext cx="7626017" cy="2455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7D40C-4EC9-EA55-6FF5-85F691AD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3" y="2201191"/>
            <a:ext cx="6128239" cy="1702594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0261A179-489E-5FB1-2BE5-3F037D443C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113" y="132129"/>
            <a:ext cx="430545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Results &amp; Insight’s </a:t>
            </a:r>
          </a:p>
        </p:txBody>
      </p:sp>
    </p:spTree>
    <p:extLst>
      <p:ext uri="{BB962C8B-B14F-4D97-AF65-F5344CB8AC3E}">
        <p14:creationId xmlns:p14="http://schemas.microsoft.com/office/powerpoint/2010/main" val="388367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AD9F1-2DE6-4021-B33B-5EE1EDC1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23" y="3601733"/>
            <a:ext cx="6945923" cy="2685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479B7-48B3-04D1-BAA2-0D74516B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4" y="339236"/>
            <a:ext cx="7016262" cy="268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37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725A3-7982-B875-36BA-06AE38231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904FCA-B3B9-FDF3-AC6F-79417C753EA1}"/>
              </a:ext>
            </a:extLst>
          </p:cNvPr>
          <p:cNvSpPr txBox="1"/>
          <p:nvPr/>
        </p:nvSpPr>
        <p:spPr>
          <a:xfrm>
            <a:off x="782516" y="232223"/>
            <a:ext cx="7343429" cy="1114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Customization &amp; Export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Users can adjust parameters like the number of displayed skills and download the results for further use or sharing.</a:t>
            </a: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64747A-9E4C-7CD2-E341-D0D4CFFD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6" y="1346824"/>
            <a:ext cx="7253653" cy="2363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311D0-64AF-7321-36DD-95D4792C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06" y="4116265"/>
            <a:ext cx="6348047" cy="23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4690"/>
            <a:ext cx="5052060" cy="416179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sz="2000" dirty="0"/>
              <a:t> </a:t>
            </a:r>
            <a:r>
              <a:rPr sz="2000" dirty="0"/>
              <a:t>Aim: </a:t>
            </a:r>
            <a:r>
              <a:rPr lang="en-US" sz="2000" dirty="0"/>
              <a:t>To build an automated system for classifying resumes into job categories.</a:t>
            </a:r>
          </a:p>
          <a:p>
            <a:pPr>
              <a:buFont typeface="Wingdings" panose="05000000000000000000" charset="0"/>
              <a:buChar char="Ø"/>
            </a:pPr>
            <a:r>
              <a:rPr sz="2000" dirty="0"/>
              <a:t> Importance: </a:t>
            </a:r>
            <a:r>
              <a:rPr lang="en-US" sz="2000" dirty="0"/>
              <a:t>Enhances hiring efficiency by saving time and reducing manual effort.</a:t>
            </a:r>
          </a:p>
          <a:p>
            <a:pPr>
              <a:buFont typeface="Wingdings" panose="05000000000000000000" charset="0"/>
              <a:buChar char="Ø"/>
            </a:pPr>
            <a:r>
              <a:rPr sz="2000" dirty="0"/>
              <a:t> Objective: </a:t>
            </a:r>
            <a:r>
              <a:rPr lang="en-IN" sz="2000" dirty="0"/>
              <a:t>T</a:t>
            </a:r>
            <a:r>
              <a:rPr lang="en-US" sz="2000" dirty="0"/>
              <a:t>o apply NLP and ML for accurate and scalable resume classification.</a:t>
            </a:r>
          </a:p>
          <a:p>
            <a:pPr>
              <a:buFont typeface="Wingdings" panose="05000000000000000000" charset="0"/>
              <a:buChar char="Ø"/>
            </a:pPr>
            <a:r>
              <a:rPr lang="en-IN" sz="2000" dirty="0"/>
              <a:t> </a:t>
            </a:r>
            <a:r>
              <a:rPr sz="2000" dirty="0"/>
              <a:t>Application: </a:t>
            </a:r>
            <a:r>
              <a:rPr lang="en-US" sz="2000" dirty="0"/>
              <a:t>Used in recruitment, HR, job portals, and campus placements.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C60E8-2380-5466-ED37-F77F65C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3" y="2438401"/>
            <a:ext cx="3179106" cy="30002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65572"/>
          </a:xfrm>
        </p:spPr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393" y="1867574"/>
            <a:ext cx="7704667" cy="398458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Resume classification using ML automates manual screening.</a:t>
            </a:r>
          </a:p>
          <a:p>
            <a:r>
              <a:rPr lang="en-US" sz="2000" dirty="0"/>
              <a:t>Preprocessing and feature extraction (TF-IDF, </a:t>
            </a:r>
            <a:r>
              <a:rPr lang="en-US" sz="2000" dirty="0" err="1"/>
              <a:t>CountVectorizer</a:t>
            </a:r>
            <a:r>
              <a:rPr lang="en-US" sz="2000" dirty="0"/>
              <a:t>) improved model performance.</a:t>
            </a:r>
          </a:p>
          <a:p>
            <a:r>
              <a:rPr lang="en-US" sz="2000" dirty="0"/>
              <a:t>Among tested models (Logistic Regression, SVM, Random Forest, </a:t>
            </a:r>
            <a:r>
              <a:rPr lang="en-US" sz="2000" dirty="0" err="1"/>
              <a:t>XGBoost</a:t>
            </a:r>
            <a:r>
              <a:rPr lang="en-US" sz="2000" dirty="0"/>
              <a:t>), the best accuracy was achieved by [insert best model name from results].</a:t>
            </a:r>
          </a:p>
          <a:p>
            <a:r>
              <a:rPr lang="en-US" sz="2000" dirty="0" err="1"/>
              <a:t>WordClouds</a:t>
            </a:r>
            <a:r>
              <a:rPr lang="en-US" sz="2000" dirty="0"/>
              <a:t> and confusion matrices confirmed the effectiveness of the approach.</a:t>
            </a:r>
          </a:p>
          <a:p>
            <a:r>
              <a:rPr lang="en-US" sz="2000" dirty="0"/>
              <a:t>Can significantly reduce recruiter workload and speed up hiring.</a:t>
            </a:r>
          </a:p>
          <a:p>
            <a:pPr marL="0" indent="0">
              <a:buNone/>
            </a:pPr>
            <a:r>
              <a:rPr lang="en-US" sz="2000" b="1" dirty="0"/>
              <a:t>Future Work:</a:t>
            </a:r>
          </a:p>
          <a:p>
            <a:r>
              <a:rPr lang="en-US" sz="2000" dirty="0"/>
              <a:t>Use deep learning models (e.g., BERT, </a:t>
            </a:r>
            <a:r>
              <a:rPr lang="en-US" sz="2000" dirty="0" err="1"/>
              <a:t>RoBERTa</a:t>
            </a:r>
            <a:r>
              <a:rPr lang="en-US" sz="2000" dirty="0"/>
              <a:t>) for better semantic understanding.</a:t>
            </a:r>
          </a:p>
          <a:p>
            <a:r>
              <a:rPr lang="en-US" sz="2000" dirty="0"/>
              <a:t>Expand dataset with more resume samples across diverse fields.</a:t>
            </a:r>
          </a:p>
          <a:p>
            <a:r>
              <a:rPr lang="en-US" sz="2000" dirty="0"/>
              <a:t>Deploy as a web or HR tool for real-time classification.</a:t>
            </a: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95" y="2846070"/>
            <a:ext cx="8229600" cy="1361863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                              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8" y="522572"/>
            <a:ext cx="7704667" cy="828056"/>
          </a:xfrm>
        </p:spPr>
        <p:txBody>
          <a:bodyPr/>
          <a:lstStyle/>
          <a:p>
            <a:r>
              <a:rPr dirty="0"/>
              <a:t>Data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340" y="1274760"/>
            <a:ext cx="7653867" cy="320801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2000" dirty="0"/>
              <a:t> </a:t>
            </a:r>
            <a:r>
              <a:rPr lang="en-US" sz="2000" dirty="0"/>
              <a:t>Records: ~79 resumes (sample dataset size).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Text – extracted resume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Class – job category label (SQL, Workday, Internship, Peoplesoft, React JS)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Text statistics (word count, character count, line count).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Target: Resume job category (5 classes).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Clean dataset: No missing values after preprocessing, categorical labels, textual features extracted from resumes.</a:t>
            </a:r>
            <a:endParaRPr sz="2000" dirty="0"/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818B30AB-AB33-159E-4677-02562D5B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47" y="4768926"/>
            <a:ext cx="7572652" cy="15665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6B8373-8D48-74DC-C8ED-42F2707C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46" y="93217"/>
            <a:ext cx="2373034" cy="37160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Text statistics:</a:t>
            </a:r>
            <a:endParaRPr lang="en-IN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3D6F5-EC61-DDCE-F4D7-FEFD0D8844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9783" y="595492"/>
            <a:ext cx="2293938" cy="21129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DD506-B101-D21F-1A6C-04B6A617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03" y="595492"/>
            <a:ext cx="2294675" cy="2112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D1D09-258A-D75A-8C1B-C44141DE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161" y="595492"/>
            <a:ext cx="2597415" cy="21121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AD32A0-2124-74D3-C80A-582BC72562DD}"/>
              </a:ext>
            </a:extLst>
          </p:cNvPr>
          <p:cNvSpPr txBox="1"/>
          <p:nvPr/>
        </p:nvSpPr>
        <p:spPr>
          <a:xfrm>
            <a:off x="6346658" y="2987917"/>
            <a:ext cx="1988450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Line Count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Mean: ~237 lines per resume.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Minimum: 84 lines → concise resumes.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Maximum: 1458 lines → highly descriptive resumes (possibly formatted with bullet points).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Median: ~186 lines.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47CC1-4115-A632-6CCD-6FC445FA57BB}"/>
              </a:ext>
            </a:extLst>
          </p:cNvPr>
          <p:cNvSpPr txBox="1"/>
          <p:nvPr/>
        </p:nvSpPr>
        <p:spPr>
          <a:xfrm>
            <a:off x="3149036" y="3030411"/>
            <a:ext cx="2391125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Character Count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Mean: ~3776 characters per resume.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Range: From about 353 characters (short) to 18,830 characters (long).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25% Quartile (Q1): 1045 characters,75% Quartile (Q3): 6846 characters — showing moderate skewness toward longer resumes.</a:t>
            </a:r>
            <a:endParaRPr lang="en-IN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27614-42AA-ADA4-3945-53E76B7D326A}"/>
              </a:ext>
            </a:extLst>
          </p:cNvPr>
          <p:cNvSpPr txBox="1"/>
          <p:nvPr/>
        </p:nvSpPr>
        <p:spPr>
          <a:xfrm>
            <a:off x="365744" y="2987917"/>
            <a:ext cx="2535718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Word Count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(average): ~416 words per resume.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Minimum: 20 words → indicates very short resumes (possibly incomplete or internship-based).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Maximum: 2312 words → represents very detailed resumes.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Median (50%): Around 628 words, meaning most resumes fall in the 500–700 range.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772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90" y="271142"/>
            <a:ext cx="7704667" cy="655109"/>
          </a:xfrm>
        </p:spPr>
        <p:txBody>
          <a:bodyPr>
            <a:normAutofit/>
          </a:bodyPr>
          <a:lstStyle/>
          <a:p>
            <a:r>
              <a:rPr dirty="0"/>
              <a:t>Exploratory Data Analysis (EDA)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16E76-E996-009C-96B2-15F481C495C5}"/>
              </a:ext>
            </a:extLst>
          </p:cNvPr>
          <p:cNvSpPr txBox="1"/>
          <p:nvPr/>
        </p:nvSpPr>
        <p:spPr>
          <a:xfrm>
            <a:off x="1039805" y="1295096"/>
            <a:ext cx="4745533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/>
              <a:t>Objective</a:t>
            </a:r>
            <a:r>
              <a:rPr lang="en-IN" sz="1400" dirty="0"/>
              <a:t>: Understand the structure, distribution, and patterns of the resume dataset before </a:t>
            </a:r>
            <a:r>
              <a:rPr lang="en-IN" sz="1400" dirty="0" err="1"/>
              <a:t>modeling</a:t>
            </a:r>
            <a:r>
              <a:rPr lang="en-IN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/>
              <a:t>Data Shape</a:t>
            </a:r>
            <a:r>
              <a:rPr lang="en-IN" sz="1400" dirty="0"/>
              <a:t>: 79 records, 3 columns – filename, text, class.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/>
              <a:t>Data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filename – Identifier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text – Resume content    (unstructured textual data)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class – Categorical (job category label)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C1A7-5FD1-BF66-996C-554F1CFF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4123592"/>
            <a:ext cx="2954215" cy="1689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26C167-A012-CE2A-B059-E5EDBD9E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62" y="1174389"/>
            <a:ext cx="2526795" cy="960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56B636-7709-A39A-F86C-FD51F21D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60" y="4054562"/>
            <a:ext cx="3724795" cy="2248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63586-E3AE-1998-0452-318D1DBA7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21" y="2469377"/>
            <a:ext cx="2477434" cy="1250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8E796-00C2-37F2-75BE-C451B167A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BC12C-A90F-DB10-FE9B-63825CEE5875}"/>
              </a:ext>
            </a:extLst>
          </p:cNvPr>
          <p:cNvSpPr txBox="1"/>
          <p:nvPr/>
        </p:nvSpPr>
        <p:spPr>
          <a:xfrm>
            <a:off x="1200908" y="338243"/>
            <a:ext cx="6128304" cy="1201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Target Distribution: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5 classes — SQL, Workday, Internship, Peoplesoft, React JS.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Slight class imbalance (Internship is smaller).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4A75E-87D2-56EE-7607-D978AE23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07" y="1696851"/>
            <a:ext cx="6128305" cy="2201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7BD4D-5AA3-6EE3-774D-4C2A2DAE4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08" y="4317944"/>
            <a:ext cx="6128305" cy="22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8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087F1-B7EB-AC6A-7C2E-FBE9BD4B9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41" y="747345"/>
            <a:ext cx="6859336" cy="25950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725A5-95A3-4F02-3A28-25386C661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35" y="3760982"/>
            <a:ext cx="6769642" cy="25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2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BECB9-7BA2-2050-4DBD-91277625D161}"/>
              </a:ext>
            </a:extLst>
          </p:cNvPr>
          <p:cNvSpPr txBox="1"/>
          <p:nvPr/>
        </p:nvSpPr>
        <p:spPr>
          <a:xfrm>
            <a:off x="915939" y="260359"/>
            <a:ext cx="6504769" cy="1201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Resume Length Analysis: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Word count and character count analyzed for each resume.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Moderate variation in text length and vocabulary size</a:t>
            </a:r>
            <a:endParaRPr lang="en-IN" sz="1600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C042402-67F7-51EB-593E-D99BE3BE4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39" y="1908493"/>
            <a:ext cx="6504769" cy="179450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DEAC1-3F9A-80CE-FAE6-8D844B83D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30" y="4241170"/>
            <a:ext cx="5701940" cy="22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671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1151</TotalTime>
  <Words>964</Words>
  <Application>Microsoft Office PowerPoint</Application>
  <PresentationFormat>On-screen Show (4:3)</PresentationFormat>
  <Paragraphs>113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Algerian</vt:lpstr>
      <vt:lpstr>Aptos</vt:lpstr>
      <vt:lpstr>Arial</vt:lpstr>
      <vt:lpstr>Trebuchet MS</vt:lpstr>
      <vt:lpstr>Wingdings</vt:lpstr>
      <vt:lpstr>Wingdings 3</vt:lpstr>
      <vt:lpstr>Facet</vt:lpstr>
      <vt:lpstr>Resume Classification</vt:lpstr>
      <vt:lpstr>AGENDA</vt:lpstr>
      <vt:lpstr>Introduction &amp; Objective</vt:lpstr>
      <vt:lpstr>Data Overview</vt:lpstr>
      <vt:lpstr>Text statistics: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 &amp; Evaluation</vt:lpstr>
      <vt:lpstr>PowerPoint Presentation</vt:lpstr>
      <vt:lpstr>PowerPoint Presentation</vt:lpstr>
      <vt:lpstr>PowerPoint Presentation</vt:lpstr>
      <vt:lpstr>PowerPoint Presentation</vt:lpstr>
      <vt:lpstr>Deployment(Streamlit App)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&amp; Insight’s </vt:lpstr>
      <vt:lpstr>PowerPoint Presentation</vt:lpstr>
      <vt:lpstr>PowerPoint Presentation</vt:lpstr>
      <vt:lpstr>Conclusion</vt:lpstr>
      <vt:lpstr>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Sai Charan Reddy Junthula</cp:lastModifiedBy>
  <cp:revision>7</cp:revision>
  <dcterms:created xsi:type="dcterms:W3CDTF">2013-01-27T09:14:00Z</dcterms:created>
  <dcterms:modified xsi:type="dcterms:W3CDTF">2025-10-05T18:21:40Z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6C315E05E7C54104AF27819B55194F0D_12</vt:lpwstr>
  </property>
  <property fmtid="{D5CDD505-2E9C-101B-9397-08002B2CF9AE}" pid="3" name="KSOProductBuildVer">
    <vt:lpwstr>2057-12.2.0.21936</vt:lpwstr>
  </property>
</Properties>
</file>